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353" r:id="rId2"/>
    <p:sldId id="343" r:id="rId3"/>
    <p:sldId id="344" r:id="rId4"/>
    <p:sldId id="345" r:id="rId5"/>
    <p:sldId id="346" r:id="rId6"/>
    <p:sldId id="347" r:id="rId7"/>
    <p:sldId id="348" r:id="rId8"/>
    <p:sldId id="349" r:id="rId9"/>
    <p:sldId id="350" r:id="rId10"/>
    <p:sldId id="351" r:id="rId11"/>
    <p:sldId id="342" r:id="rId12"/>
  </p:sldIdLst>
  <p:sldSz cx="12161838" cy="68580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3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00"/>
    <a:srgbClr val="FF5050"/>
    <a:srgbClr val="990033"/>
    <a:srgbClr val="9933FF"/>
    <a:srgbClr val="FF9933"/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437" autoAdjust="0"/>
    <p:restoredTop sz="94646" autoAdjust="0"/>
  </p:normalViewPr>
  <p:slideViewPr>
    <p:cSldViewPr>
      <p:cViewPr varScale="1">
        <p:scale>
          <a:sx n="119" d="100"/>
          <a:sy n="119" d="100"/>
        </p:scale>
        <p:origin x="120" y="102"/>
      </p:cViewPr>
      <p:guideLst>
        <p:guide orient="horz" pos="2160"/>
        <p:guide pos="383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90" d="100"/>
        <a:sy n="9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2185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12186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2186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E9A4916C-1A6E-44CE-A04C-749052816E0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87947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3891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8938" y="685800"/>
            <a:ext cx="6080125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1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71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71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BCA27AAF-E5C4-4085-AC44-F888A3EE0FD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03181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8"/>
          <p:cNvSpPr>
            <a:spLocks noChangeArrowheads="1"/>
          </p:cNvSpPr>
          <p:nvPr/>
        </p:nvSpPr>
        <p:spPr bwMode="auto">
          <a:xfrm>
            <a:off x="202697" y="3124200"/>
            <a:ext cx="7601149" cy="304800"/>
          </a:xfrm>
          <a:prstGeom prst="rect">
            <a:avLst/>
          </a:prstGeom>
          <a:solidFill>
            <a:srgbClr val="990033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" name="Rectangle 9"/>
          <p:cNvSpPr>
            <a:spLocks noChangeArrowheads="1"/>
          </p:cNvSpPr>
          <p:nvPr/>
        </p:nvSpPr>
        <p:spPr bwMode="auto">
          <a:xfrm>
            <a:off x="2128323" y="4800600"/>
            <a:ext cx="9830819" cy="304800"/>
          </a:xfrm>
          <a:prstGeom prst="rect">
            <a:avLst/>
          </a:prstGeom>
          <a:solidFill>
            <a:srgbClr val="990033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2138" y="2286000"/>
            <a:ext cx="10337562" cy="6096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824278" y="4114800"/>
            <a:ext cx="8513287" cy="4572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 </a:t>
            </a:r>
            <a:r>
              <a:rPr lang="en-US" smtClean="0">
                <a:solidFill>
                  <a:srgbClr val="990033"/>
                </a:solidFill>
              </a:rPr>
              <a:t>			 </a:t>
            </a:r>
            <a:fld id="{2BACBE7A-AB2A-4317-A4D3-42D9A411A158}" type="slidenum">
              <a:rPr lang="en-US" smtClean="0">
                <a:solidFill>
                  <a:srgbClr val="990033"/>
                </a:solidFill>
              </a:rPr>
              <a:pPr/>
              <a:t>‹#›</a:t>
            </a:fld>
            <a:endParaRPr lang="en-US">
              <a:solidFill>
                <a:srgbClr val="990033"/>
              </a:solidFill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17332" y="457200"/>
            <a:ext cx="2736414" cy="55626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8092" y="457200"/>
            <a:ext cx="8006543" cy="55626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 </a:t>
            </a:r>
            <a:r>
              <a:rPr lang="en-US">
                <a:solidFill>
                  <a:srgbClr val="990033"/>
                </a:solidFill>
              </a:rPr>
              <a:t>			 </a:t>
            </a:r>
            <a:fld id="{ABE4B33F-0C38-4749-BFCF-63F59F94198E}" type="slidenum">
              <a:rPr lang="en-US">
                <a:solidFill>
                  <a:srgbClr val="990033"/>
                </a:solidFill>
              </a:rPr>
              <a:pPr/>
              <a:t>‹#›</a:t>
            </a:fld>
            <a:endParaRPr lang="en-US">
              <a:solidFill>
                <a:srgbClr val="990033"/>
              </a:solidFill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608092" y="457208"/>
            <a:ext cx="10945654" cy="7921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08092" y="1371601"/>
            <a:ext cx="5371478" cy="22479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182268" y="1371601"/>
            <a:ext cx="5371478" cy="22479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08092" y="3771901"/>
            <a:ext cx="5371478" cy="22479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2268" y="3771901"/>
            <a:ext cx="5371478" cy="22479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 </a:t>
            </a:r>
            <a:r>
              <a:rPr lang="en-US">
                <a:solidFill>
                  <a:srgbClr val="990033"/>
                </a:solidFill>
              </a:rPr>
              <a:t>			 </a:t>
            </a:r>
            <a:fld id="{A0F5238D-68D4-4339-B26D-5307C8DA216B}" type="slidenum">
              <a:rPr lang="en-US">
                <a:solidFill>
                  <a:srgbClr val="990033"/>
                </a:solidFill>
              </a:rPr>
              <a:pPr/>
              <a:t>‹#›</a:t>
            </a:fld>
            <a:endParaRPr lang="en-US">
              <a:solidFill>
                <a:srgbClr val="990033"/>
              </a:solidFill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8092" y="457208"/>
            <a:ext cx="10945654" cy="7921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8092" y="1371600"/>
            <a:ext cx="5371478" cy="464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2268" y="1371600"/>
            <a:ext cx="5371478" cy="464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 </a:t>
            </a:r>
            <a:r>
              <a:rPr lang="en-US">
                <a:solidFill>
                  <a:srgbClr val="990033"/>
                </a:solidFill>
              </a:rPr>
              <a:t>			 </a:t>
            </a:r>
            <a:fld id="{B9485896-772D-4199-8AC8-461193A2DCF0}" type="slidenum">
              <a:rPr lang="en-US">
                <a:solidFill>
                  <a:srgbClr val="990033"/>
                </a:solidFill>
              </a:rPr>
              <a:pPr/>
              <a:t>‹#›</a:t>
            </a:fld>
            <a:endParaRPr lang="en-US">
              <a:solidFill>
                <a:srgbClr val="990033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 </a:t>
            </a:r>
            <a:r>
              <a:rPr lang="en-US">
                <a:solidFill>
                  <a:srgbClr val="990033"/>
                </a:solidFill>
              </a:rPr>
              <a:t>			 </a:t>
            </a:r>
            <a:fld id="{3085F243-DA53-4996-A494-7454463B9EC2}" type="slidenum">
              <a:rPr lang="en-US">
                <a:solidFill>
                  <a:srgbClr val="990033"/>
                </a:solidFill>
              </a:rPr>
              <a:pPr/>
              <a:t>‹#›</a:t>
            </a:fld>
            <a:endParaRPr lang="en-US">
              <a:solidFill>
                <a:srgbClr val="990033"/>
              </a:solidFill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 userDrawn="1"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350" y="6134100"/>
            <a:ext cx="2527191" cy="6858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0702" y="4406908"/>
            <a:ext cx="10337562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0702" y="2906713"/>
            <a:ext cx="10337562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 </a:t>
            </a:r>
            <a:r>
              <a:rPr lang="en-US">
                <a:solidFill>
                  <a:srgbClr val="990033"/>
                </a:solidFill>
              </a:rPr>
              <a:t>			 </a:t>
            </a:r>
            <a:fld id="{AA359B1A-3099-43FB-872C-AEC66D3F646C}" type="slidenum">
              <a:rPr lang="en-US">
                <a:solidFill>
                  <a:srgbClr val="990033"/>
                </a:solidFill>
              </a:rPr>
              <a:pPr/>
              <a:t>‹#›</a:t>
            </a:fld>
            <a:endParaRPr lang="en-US">
              <a:solidFill>
                <a:srgbClr val="990033"/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8092" y="1371600"/>
            <a:ext cx="5371478" cy="4648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2268" y="1371600"/>
            <a:ext cx="5371478" cy="4648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 </a:t>
            </a:r>
            <a:r>
              <a:rPr lang="en-US">
                <a:solidFill>
                  <a:srgbClr val="990033"/>
                </a:solidFill>
              </a:rPr>
              <a:t>			 </a:t>
            </a:r>
            <a:fld id="{42C8110E-4F0B-4908-84A5-0A076C0197C5}" type="slidenum">
              <a:rPr lang="en-US">
                <a:solidFill>
                  <a:srgbClr val="990033"/>
                </a:solidFill>
              </a:rPr>
              <a:pPr/>
              <a:t>‹#›</a:t>
            </a:fld>
            <a:endParaRPr lang="en-US">
              <a:solidFill>
                <a:srgbClr val="990033"/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8092" y="274639"/>
            <a:ext cx="10945654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8093" y="1535117"/>
            <a:ext cx="5373591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8093" y="2174875"/>
            <a:ext cx="5373591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8052" y="1535117"/>
            <a:ext cx="5375701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8052" y="2174875"/>
            <a:ext cx="5375701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 </a:t>
            </a:r>
            <a:r>
              <a:rPr lang="en-US">
                <a:solidFill>
                  <a:srgbClr val="990033"/>
                </a:solidFill>
              </a:rPr>
              <a:t>			 </a:t>
            </a:r>
            <a:fld id="{7DA37DB1-F6CB-4B1A-82F7-86E04B543464}" type="slidenum">
              <a:rPr lang="en-US">
                <a:solidFill>
                  <a:srgbClr val="990033"/>
                </a:solidFill>
              </a:rPr>
              <a:pPr/>
              <a:t>‹#›</a:t>
            </a:fld>
            <a:endParaRPr lang="en-US">
              <a:solidFill>
                <a:srgbClr val="990033"/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 </a:t>
            </a:r>
            <a:r>
              <a:rPr lang="en-US">
                <a:solidFill>
                  <a:srgbClr val="990033"/>
                </a:solidFill>
              </a:rPr>
              <a:t>			 </a:t>
            </a:r>
            <a:fld id="{392576FE-B656-4DEB-8C91-64996BEC9DFC}" type="slidenum">
              <a:rPr lang="en-US">
                <a:solidFill>
                  <a:srgbClr val="990033"/>
                </a:solidFill>
              </a:rPr>
              <a:pPr/>
              <a:t>‹#›</a:t>
            </a:fld>
            <a:endParaRPr lang="en-US">
              <a:solidFill>
                <a:srgbClr val="990033"/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 </a:t>
            </a:r>
            <a:r>
              <a:rPr lang="en-US">
                <a:solidFill>
                  <a:srgbClr val="990033"/>
                </a:solidFill>
              </a:rPr>
              <a:t>			 </a:t>
            </a:r>
            <a:fld id="{617F039C-4162-4760-842B-A5B0D32EDB58}" type="slidenum">
              <a:rPr lang="en-US">
                <a:solidFill>
                  <a:srgbClr val="990033"/>
                </a:solidFill>
              </a:rPr>
              <a:pPr/>
              <a:t>‹#›</a:t>
            </a:fld>
            <a:endParaRPr lang="en-US">
              <a:solidFill>
                <a:srgbClr val="990033"/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8099" y="273054"/>
            <a:ext cx="4001161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54941" y="273058"/>
            <a:ext cx="6798805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8099" y="1435103"/>
            <a:ext cx="4001161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 </a:t>
            </a:r>
            <a:r>
              <a:rPr lang="en-US">
                <a:solidFill>
                  <a:srgbClr val="990033"/>
                </a:solidFill>
              </a:rPr>
              <a:t>			 </a:t>
            </a:r>
            <a:fld id="{F7876CD0-A360-467F-98E9-7F6D4AC26BCA}" type="slidenum">
              <a:rPr lang="en-US">
                <a:solidFill>
                  <a:srgbClr val="990033"/>
                </a:solidFill>
              </a:rPr>
              <a:pPr/>
              <a:t>‹#›</a:t>
            </a:fld>
            <a:endParaRPr lang="en-US">
              <a:solidFill>
                <a:srgbClr val="990033"/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3805" y="4800605"/>
            <a:ext cx="7297103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3805" y="612775"/>
            <a:ext cx="7297103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3805" y="5367343"/>
            <a:ext cx="7297103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 </a:t>
            </a:r>
            <a:r>
              <a:rPr lang="en-US">
                <a:solidFill>
                  <a:srgbClr val="990033"/>
                </a:solidFill>
              </a:rPr>
              <a:t>			 </a:t>
            </a:r>
            <a:fld id="{6277439C-2AB1-4F72-B543-880AD6D2B7C0}" type="slidenum">
              <a:rPr lang="en-US">
                <a:solidFill>
                  <a:srgbClr val="990033"/>
                </a:solidFill>
              </a:rPr>
              <a:pPr/>
              <a:t>‹#›</a:t>
            </a:fld>
            <a:endParaRPr lang="en-US">
              <a:solidFill>
                <a:srgbClr val="990033"/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8092" y="457208"/>
            <a:ext cx="10945654" cy="792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8092" y="1371600"/>
            <a:ext cx="10945654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445854" y="6324600"/>
            <a:ext cx="8513287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Verdana" pitchFamily="34" charset="0"/>
              </a:defRPr>
            </a:lvl1pPr>
          </a:lstStyle>
          <a:p>
            <a:r>
              <a:rPr lang="en-US" smtClean="0"/>
              <a:t> </a:t>
            </a:r>
            <a:r>
              <a:rPr lang="en-US">
                <a:solidFill>
                  <a:srgbClr val="990033"/>
                </a:solidFill>
              </a:rPr>
              <a:t>			 </a:t>
            </a:r>
            <a:fld id="{DCBF27C9-8594-43C4-84E4-07F7A13E4D58}" type="slidenum">
              <a:rPr lang="en-US">
                <a:solidFill>
                  <a:srgbClr val="990033"/>
                </a:solidFill>
              </a:rPr>
              <a:pPr/>
              <a:t>‹#›</a:t>
            </a:fld>
            <a:endParaRPr lang="en-US">
              <a:solidFill>
                <a:srgbClr val="990033"/>
              </a:solidFill>
            </a:endParaRPr>
          </a:p>
        </p:txBody>
      </p:sp>
      <p:sp>
        <p:nvSpPr>
          <p:cNvPr id="2" name="Line 9"/>
          <p:cNvSpPr>
            <a:spLocks noChangeShapeType="1"/>
          </p:cNvSpPr>
          <p:nvPr/>
        </p:nvSpPr>
        <p:spPr bwMode="auto">
          <a:xfrm>
            <a:off x="101351" y="6096000"/>
            <a:ext cx="11959141" cy="0"/>
          </a:xfrm>
          <a:prstGeom prst="line">
            <a:avLst/>
          </a:prstGeom>
          <a:noFill/>
          <a:ln w="28575">
            <a:solidFill>
              <a:srgbClr val="990033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31" name="Line 10"/>
          <p:cNvSpPr>
            <a:spLocks noChangeShapeType="1"/>
          </p:cNvSpPr>
          <p:nvPr/>
        </p:nvSpPr>
        <p:spPr bwMode="auto">
          <a:xfrm>
            <a:off x="101351" y="1295400"/>
            <a:ext cx="11959141" cy="0"/>
          </a:xfrm>
          <a:prstGeom prst="line">
            <a:avLst/>
          </a:prstGeom>
          <a:noFill/>
          <a:ln w="28575">
            <a:solidFill>
              <a:srgbClr val="990033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32" name="Line 12"/>
          <p:cNvSpPr>
            <a:spLocks noChangeShapeType="1"/>
          </p:cNvSpPr>
          <p:nvPr/>
        </p:nvSpPr>
        <p:spPr bwMode="auto">
          <a:xfrm>
            <a:off x="101351" y="457200"/>
            <a:ext cx="11959141" cy="0"/>
          </a:xfrm>
          <a:prstGeom prst="line">
            <a:avLst/>
          </a:prstGeom>
          <a:noFill/>
          <a:ln w="28575">
            <a:solidFill>
              <a:srgbClr val="990033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27" r:id="rId1"/>
    <p:sldLayoutId id="2147483915" r:id="rId2"/>
    <p:sldLayoutId id="2147483916" r:id="rId3"/>
    <p:sldLayoutId id="2147483917" r:id="rId4"/>
    <p:sldLayoutId id="2147483918" r:id="rId5"/>
    <p:sldLayoutId id="2147483919" r:id="rId6"/>
    <p:sldLayoutId id="2147483920" r:id="rId7"/>
    <p:sldLayoutId id="2147483921" r:id="rId8"/>
    <p:sldLayoutId id="2147483922" r:id="rId9"/>
    <p:sldLayoutId id="2147483923" r:id="rId10"/>
    <p:sldLayoutId id="2147483924" r:id="rId11"/>
    <p:sldLayoutId id="2147483925" r:id="rId12"/>
    <p:sldLayoutId id="2147483926" r:id="rId13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Verdana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Verdana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Verdana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Verdana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Verdana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Verdana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Verdana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Verdana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16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12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1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9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9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9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9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9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mailto:jbakos@sc.edu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../media/image14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e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solidFill>
                  <a:srgbClr val="FF0000"/>
                </a:solidFill>
              </a:rPr>
              <a:t>He</a:t>
            </a:r>
            <a:r>
              <a:rPr lang="en-US" smtClean="0"/>
              <a:t>terogeneous and </a:t>
            </a:r>
            <a:r>
              <a:rPr lang="en-US" smtClean="0">
                <a:solidFill>
                  <a:srgbClr val="FF0000"/>
                </a:solidFill>
              </a:rPr>
              <a:t>R</a:t>
            </a:r>
            <a:r>
              <a:rPr lang="en-US" smtClean="0"/>
              <a:t>econfigurable </a:t>
            </a:r>
            <a:r>
              <a:rPr lang="en-US" smtClean="0">
                <a:solidFill>
                  <a:srgbClr val="FF0000"/>
                </a:solidFill>
              </a:rPr>
              <a:t>C</a:t>
            </a:r>
            <a:r>
              <a:rPr lang="en-US" smtClean="0"/>
              <a:t>omputing Lab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smtClean="0"/>
              <a:t> </a:t>
            </a:r>
            <a:r>
              <a:rPr lang="en-US" smtClean="0">
                <a:solidFill>
                  <a:srgbClr val="990033"/>
                </a:solidFill>
              </a:rPr>
              <a:t>			 </a:t>
            </a:r>
            <a:fld id="{3085F243-DA53-4996-A494-7454463B9EC2}" type="slidenum">
              <a:rPr lang="en-US" smtClean="0">
                <a:solidFill>
                  <a:srgbClr val="990033"/>
                </a:solidFill>
              </a:rPr>
              <a:pPr/>
              <a:t>1</a:t>
            </a:fld>
            <a:endParaRPr lang="en-US">
              <a:solidFill>
                <a:srgbClr val="990033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6319" y="1371600"/>
            <a:ext cx="5105400" cy="3829050"/>
          </a:xfrm>
          <a:prstGeom prst="rect">
            <a:avLst/>
          </a:prstGeom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2956719" y="5322879"/>
            <a:ext cx="6553200" cy="609600"/>
          </a:xfrm>
          <a:noFill/>
        </p:spPr>
        <p:txBody>
          <a:bodyPr/>
          <a:lstStyle/>
          <a:p>
            <a:pPr marL="0" indent="0" algn="ctr">
              <a:buNone/>
            </a:pPr>
            <a:r>
              <a:rPr lang="en-US" sz="2400" smtClean="0">
                <a:solidFill>
                  <a:schemeClr val="tx1"/>
                </a:solidFill>
              </a:rPr>
              <a:t>Lab Director:  Jason D. Bakos</a:t>
            </a:r>
            <a:r>
              <a:rPr lang="en-US" sz="2200"/>
              <a:t>	</a:t>
            </a:r>
            <a:endParaRPr lang="en-US" sz="200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0412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Emerging Technologies:  Processor-in-Memory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46919" y="1371600"/>
            <a:ext cx="3872627" cy="457200"/>
          </a:xfrm>
        </p:spPr>
        <p:txBody>
          <a:bodyPr/>
          <a:lstStyle/>
          <a:p>
            <a:r>
              <a:rPr lang="en-US" smtClean="0"/>
              <a:t>Micron Automata Processor: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538992" y="6334125"/>
            <a:ext cx="8513287" cy="304800"/>
          </a:xfrm>
        </p:spPr>
        <p:txBody>
          <a:bodyPr/>
          <a:lstStyle/>
          <a:p>
            <a:r>
              <a:rPr lang="en-US" smtClean="0"/>
              <a:t> </a:t>
            </a:r>
            <a:r>
              <a:rPr lang="en-US" smtClean="0">
                <a:solidFill>
                  <a:srgbClr val="990033"/>
                </a:solidFill>
              </a:rPr>
              <a:t>			 </a:t>
            </a:r>
            <a:fld id="{3085F243-DA53-4996-A494-7454463B9EC2}" type="slidenum">
              <a:rPr lang="en-US" smtClean="0">
                <a:solidFill>
                  <a:srgbClr val="990033"/>
                </a:solidFill>
              </a:rPr>
              <a:pPr/>
              <a:t>10</a:t>
            </a:fld>
            <a:endParaRPr lang="en-US">
              <a:solidFill>
                <a:srgbClr val="990033"/>
              </a:solidFill>
            </a:endParaRPr>
          </a:p>
        </p:txBody>
      </p:sp>
      <p:pic>
        <p:nvPicPr>
          <p:cNvPr id="1026" name="Picture 2" descr="http://cdn3.mos.techradar.futurecdn.net/art/TRBC/automata_processor_chip-578-8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4659" y="1769798"/>
            <a:ext cx="3071264" cy="1732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6551692" y="1327484"/>
            <a:ext cx="4482227" cy="404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2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9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9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9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9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9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kern="0" smtClean="0"/>
              <a:t>IBM Neuromorphic Processor</a:t>
            </a:r>
            <a:endParaRPr lang="en-US" kern="0"/>
          </a:p>
        </p:txBody>
      </p:sp>
      <p:pic>
        <p:nvPicPr>
          <p:cNvPr id="2050" name="Picture 2" descr="Image result for ibm truenorth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6719" y="1676400"/>
            <a:ext cx="3760913" cy="2109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Image result for NFA finite automat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96" y="3581400"/>
            <a:ext cx="2958227" cy="238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1692" y="3802031"/>
            <a:ext cx="4329844" cy="2266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927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-699" t="14931" r="-125" b="14931"/>
          <a:stretch/>
        </p:blipFill>
        <p:spPr>
          <a:xfrm>
            <a:off x="-91281" y="1295400"/>
            <a:ext cx="12268200" cy="4800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Contact Information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0892" y="1416989"/>
            <a:ext cx="3720227" cy="2133600"/>
          </a:xfrm>
          <a:solidFill>
            <a:schemeClr val="bg1">
              <a:alpha val="68000"/>
            </a:schemeClr>
          </a:solidFill>
        </p:spPr>
        <p:txBody>
          <a:bodyPr/>
          <a:lstStyle/>
          <a:p>
            <a:r>
              <a:rPr lang="en-US" sz="2400" smtClean="0">
                <a:solidFill>
                  <a:srgbClr val="FF0000"/>
                </a:solidFill>
              </a:rPr>
              <a:t>Lab:</a:t>
            </a:r>
          </a:p>
          <a:p>
            <a:pPr lvl="1"/>
            <a:r>
              <a:rPr lang="en-US" sz="2000" smtClean="0"/>
              <a:t>Swearingen 3D15</a:t>
            </a:r>
          </a:p>
          <a:p>
            <a:r>
              <a:rPr lang="en-US" sz="2400" smtClean="0">
                <a:solidFill>
                  <a:srgbClr val="FF0000"/>
                </a:solidFill>
              </a:rPr>
              <a:t>Office:</a:t>
            </a:r>
          </a:p>
          <a:p>
            <a:pPr lvl="1"/>
            <a:r>
              <a:rPr lang="en-US" sz="2000" smtClean="0"/>
              <a:t>Swearingen 3A45</a:t>
            </a:r>
          </a:p>
          <a:p>
            <a:pPr lvl="1"/>
            <a:r>
              <a:rPr lang="en-US" sz="2000" smtClean="0">
                <a:hlinkClick r:id="rId3"/>
              </a:rPr>
              <a:t>jbakos@sc.edu</a:t>
            </a:r>
            <a:endParaRPr lang="en-US" sz="2000" smtClean="0"/>
          </a:p>
          <a:p>
            <a:pPr marL="457200" lvl="1" indent="0">
              <a:buNone/>
            </a:pPr>
            <a:endParaRPr lang="en-US" sz="22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smtClean="0"/>
              <a:t> </a:t>
            </a:r>
            <a:r>
              <a:rPr lang="en-US" smtClean="0">
                <a:solidFill>
                  <a:srgbClr val="990033"/>
                </a:solidFill>
              </a:rPr>
              <a:t>			 </a:t>
            </a:r>
            <a:fld id="{3085F243-DA53-4996-A494-7454463B9EC2}" type="slidenum">
              <a:rPr lang="en-US" smtClean="0">
                <a:solidFill>
                  <a:srgbClr val="990033"/>
                </a:solidFill>
              </a:rPr>
              <a:pPr/>
              <a:t>11</a:t>
            </a:fld>
            <a:endParaRPr lang="en-US">
              <a:solidFill>
                <a:srgbClr val="990033"/>
              </a:solidFill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8072941" y="1477971"/>
            <a:ext cx="3886200" cy="4541829"/>
          </a:xfrm>
          <a:prstGeom prst="rect">
            <a:avLst/>
          </a:prstGeom>
          <a:solidFill>
            <a:schemeClr val="bg1">
              <a:alpha val="68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2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9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9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9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9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9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2000" kern="0" smtClean="0">
                <a:solidFill>
                  <a:srgbClr val="FF0000"/>
                </a:solidFill>
              </a:rPr>
              <a:t>Graduate Students: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1800" kern="0"/>
              <a:t>Madushan </a:t>
            </a:r>
            <a:r>
              <a:rPr lang="en-US" sz="1800" kern="0" smtClean="0"/>
              <a:t>Abeysinghe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1800" kern="0"/>
              <a:t>Lacie </a:t>
            </a:r>
            <a:r>
              <a:rPr lang="en-US" sz="1800" kern="0" smtClean="0"/>
              <a:t>Cochran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1800" kern="0"/>
              <a:t>Rasha </a:t>
            </a:r>
            <a:r>
              <a:rPr lang="en-US" sz="1800" kern="0" smtClean="0"/>
              <a:t>Karakchi</a:t>
            </a:r>
            <a:endParaRPr lang="en-US" sz="1800" kern="0"/>
          </a:p>
          <a:p>
            <a:pPr marL="914400" lvl="1" indent="-457200">
              <a:buFont typeface="+mj-lt"/>
              <a:buAutoNum type="arabicPeriod"/>
            </a:pPr>
            <a:r>
              <a:rPr lang="en-US" sz="1800" kern="0"/>
              <a:t>Ivan </a:t>
            </a:r>
            <a:r>
              <a:rPr lang="en-US" sz="1800" kern="0" smtClean="0"/>
              <a:t>Panchenko</a:t>
            </a:r>
            <a:endParaRPr lang="en-US" sz="1800" kern="0"/>
          </a:p>
          <a:p>
            <a:pPr marL="914400" lvl="1" indent="-457200">
              <a:buFont typeface="+mj-lt"/>
              <a:buAutoNum type="arabicPeriod"/>
            </a:pPr>
            <a:r>
              <a:rPr lang="en-US" sz="1800" kern="0" smtClean="0"/>
              <a:t>Konstantin Rubin</a:t>
            </a:r>
          </a:p>
          <a:p>
            <a:pPr marL="914400" lvl="1" indent="-457200">
              <a:buFont typeface="+mj-lt"/>
              <a:buAutoNum type="arabicPeriod"/>
            </a:pPr>
            <a:endParaRPr lang="en-US" sz="1800" kern="0" smtClean="0"/>
          </a:p>
          <a:p>
            <a:r>
              <a:rPr lang="en-US" sz="2000" kern="0">
                <a:solidFill>
                  <a:srgbClr val="FF0000"/>
                </a:solidFill>
              </a:rPr>
              <a:t>Undergraduate Students: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1800" kern="0"/>
              <a:t>Charles </a:t>
            </a:r>
            <a:r>
              <a:rPr lang="en-US" sz="1800" kern="0" smtClean="0"/>
              <a:t>Daniels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1800" kern="0"/>
              <a:t>Joshua Livingston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1800" kern="0"/>
              <a:t>Viraj Patel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1800" kern="0"/>
              <a:t>Scottie </a:t>
            </a:r>
            <a:r>
              <a:rPr lang="en-US" sz="1800" kern="0" smtClean="0"/>
              <a:t>Scott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1800" kern="0" smtClean="0"/>
              <a:t>Manal "Mae" Khawaja</a:t>
            </a:r>
            <a:endParaRPr lang="en-US" sz="1800" kern="0"/>
          </a:p>
        </p:txBody>
      </p:sp>
    </p:spTree>
    <p:extLst>
      <p:ext uri="{BB962C8B-B14F-4D97-AF65-F5344CB8AC3E}">
        <p14:creationId xmlns:p14="http://schemas.microsoft.com/office/powerpoint/2010/main" val="547790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Heterogeneous and Reconfigurable Computing Group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2940" y="1524000"/>
            <a:ext cx="10952571" cy="446422"/>
          </a:xfrm>
        </p:spPr>
        <p:txBody>
          <a:bodyPr/>
          <a:lstStyle/>
          <a:p>
            <a:r>
              <a:rPr lang="en-US" sz="2400" smtClean="0"/>
              <a:t>Objective:  develop technologies to improve computer performance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smtClean="0"/>
              <a:t> </a:t>
            </a:r>
            <a:r>
              <a:rPr lang="en-US" smtClean="0">
                <a:solidFill>
                  <a:srgbClr val="990033"/>
                </a:solidFill>
              </a:rPr>
              <a:t>			 </a:t>
            </a:r>
            <a:fld id="{3085F243-DA53-4996-A494-7454463B9EC2}" type="slidenum">
              <a:rPr lang="en-US" smtClean="0">
                <a:solidFill>
                  <a:srgbClr val="990033"/>
                </a:solidFill>
              </a:rPr>
              <a:pPr/>
              <a:t>2</a:t>
            </a:fld>
            <a:endParaRPr lang="en-US">
              <a:solidFill>
                <a:srgbClr val="990033"/>
              </a:solidFill>
            </a:endParaRPr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5340280"/>
              </p:ext>
            </p:extLst>
          </p:nvPr>
        </p:nvGraphicFramePr>
        <p:xfrm>
          <a:off x="1443425" y="2438400"/>
          <a:ext cx="8991600" cy="304292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872043"/>
                <a:gridCol w="1351315"/>
                <a:gridCol w="1351315"/>
                <a:gridCol w="1618942"/>
                <a:gridCol w="1524000"/>
                <a:gridCol w="1273985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Processor</a:t>
                      </a:r>
                    </a:p>
                    <a:p>
                      <a:pPr algn="ctr"/>
                      <a:r>
                        <a:rPr lang="en-US" smtClean="0"/>
                        <a:t>Generation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Max. Clock</a:t>
                      </a:r>
                      <a:r>
                        <a:rPr lang="en-US" baseline="0" smtClean="0"/>
                        <a:t> Speed (GHz)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Max. Numberof Cores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Max. RAM</a:t>
                      </a:r>
                      <a:r>
                        <a:rPr lang="en-US" baseline="0" smtClean="0"/>
                        <a:t> Bandwidth (GB/s)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Max. Peak Floating Point (Gflop/s)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Max. </a:t>
                      </a:r>
                      <a:r>
                        <a:rPr lang="en-US" baseline="0" smtClean="0"/>
                        <a:t>L3 cache (MB)</a:t>
                      </a:r>
                      <a:endParaRPr lang="en-US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Core (2006)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3.33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4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25.6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8</a:t>
                      </a:r>
                      <a:endParaRPr lang="en-US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Penryn (2007)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3.33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4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25.6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8</a:t>
                      </a:r>
                      <a:endParaRPr lang="en-US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Westmere (2010)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3.60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6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25.6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12</a:t>
                      </a:r>
                      <a:endParaRPr lang="en-US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Ivy Bridge (2013)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3.70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6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25.6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15</a:t>
                      </a:r>
                      <a:endParaRPr lang="en-US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Broadwell (2015)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3.80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6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25.6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30</a:t>
                      </a:r>
                      <a:endParaRPr lang="en-US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71772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Moore’s Law?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smtClean="0"/>
              <a:t> </a:t>
            </a:r>
            <a:r>
              <a:rPr lang="en-US" smtClean="0">
                <a:solidFill>
                  <a:srgbClr val="990033"/>
                </a:solidFill>
              </a:rPr>
              <a:t>			 </a:t>
            </a:r>
            <a:fld id="{3085F243-DA53-4996-A494-7454463B9EC2}" type="slidenum">
              <a:rPr lang="en-US" smtClean="0">
                <a:solidFill>
                  <a:srgbClr val="990033"/>
                </a:solidFill>
              </a:rPr>
              <a:pPr/>
              <a:t>3</a:t>
            </a:fld>
            <a:endParaRPr lang="en-US">
              <a:solidFill>
                <a:srgbClr val="990033"/>
              </a:solidFill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3936325"/>
              </p:ext>
            </p:extLst>
          </p:nvPr>
        </p:nvGraphicFramePr>
        <p:xfrm>
          <a:off x="608092" y="1371600"/>
          <a:ext cx="6925690" cy="27686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967627"/>
                <a:gridCol w="1868471"/>
                <a:gridCol w="3089592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smtClean="0"/>
                        <a:t>Processor</a:t>
                      </a:r>
                    </a:p>
                    <a:p>
                      <a:pPr algn="ctr"/>
                      <a:r>
                        <a:rPr lang="en-US" sz="1800" smtClean="0"/>
                        <a:t>Generation</a:t>
                      </a:r>
                      <a:endParaRPr lang="en-US" sz="1800"/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mtClean="0"/>
                        <a:t>Transistor size</a:t>
                      </a:r>
                      <a:endParaRPr lang="en-US" sz="1800" baseline="0" smtClean="0"/>
                    </a:p>
                    <a:p>
                      <a:pPr algn="ctr"/>
                      <a:r>
                        <a:rPr lang="en-US" sz="1800" baseline="0" smtClean="0"/>
                        <a:t>(nm)</a:t>
                      </a:r>
                      <a:endParaRPr lang="en-US" sz="1800"/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mtClean="0"/>
                        <a:t>Number</a:t>
                      </a:r>
                      <a:r>
                        <a:rPr lang="en-US" sz="1800" baseline="0" smtClean="0"/>
                        <a:t> of transistors</a:t>
                      </a:r>
                    </a:p>
                    <a:p>
                      <a:pPr algn="ctr"/>
                      <a:r>
                        <a:rPr lang="en-US" sz="1800" baseline="0" smtClean="0"/>
                        <a:t>(millions)</a:t>
                      </a:r>
                      <a:endParaRPr lang="en-US" sz="1800"/>
                    </a:p>
                  </a:txBody>
                  <a:tcPr anchor="b"/>
                </a:tc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Core (2006)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9525" marR="9525" marT="9525" marB="0" anchor="ctr"/>
                </a:tc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Penryn (2007)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228</a:t>
                      </a:r>
                    </a:p>
                  </a:txBody>
                  <a:tcPr marL="9525" marR="9525" marT="9525" marB="0" anchor="ctr"/>
                </a:tc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Westmere (2010)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382</a:t>
                      </a:r>
                    </a:p>
                  </a:txBody>
                  <a:tcPr marL="9525" marR="9525" marT="9525" marB="0" anchor="ctr"/>
                </a:tc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Ivy Bridge (2013)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624</a:t>
                      </a:r>
                    </a:p>
                  </a:txBody>
                  <a:tcPr marL="9525" marR="9525" marT="9525" marB="0" anchor="ctr"/>
                </a:tc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Broadwell (2015)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1300</a:t>
                      </a: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  <p:pic>
        <p:nvPicPr>
          <p:cNvPr id="8" name="Picture 7" descr="sidia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1719" y="2201621"/>
            <a:ext cx="2590800" cy="2419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19"/>
          <p:cNvSpPr txBox="1">
            <a:spLocks noChangeArrowheads="1"/>
          </p:cNvSpPr>
          <p:nvPr/>
        </p:nvSpPr>
        <p:spPr bwMode="auto">
          <a:xfrm>
            <a:off x="9024144" y="4668319"/>
            <a:ext cx="188595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smtClean="0"/>
              <a:t>Si atom spacing </a:t>
            </a:r>
            <a:r>
              <a:rPr lang="en-US" altLang="en-US"/>
              <a:t>= </a:t>
            </a:r>
            <a:r>
              <a:rPr lang="en-US" altLang="en-US" smtClean="0"/>
              <a:t>0.5 </a:t>
            </a:r>
            <a:r>
              <a:rPr lang="en-US" altLang="en-US"/>
              <a:t>nm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8431316"/>
              </p:ext>
            </p:extLst>
          </p:nvPr>
        </p:nvGraphicFramePr>
        <p:xfrm>
          <a:off x="608092" y="4141950"/>
          <a:ext cx="6925690" cy="1854200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1967627"/>
                <a:gridCol w="1868471"/>
                <a:gridCol w="3089592"/>
              </a:tblGrid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u="none" strike="noStrike" smtClean="0">
                          <a:effectLst/>
                          <a:latin typeface="Calibri" panose="020F0502020204030204" pitchFamily="34" charset="0"/>
                        </a:rPr>
                        <a:t>Cannonlake (2017)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smtClean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u="none" strike="noStrike" smtClean="0">
                          <a:effectLst/>
                          <a:latin typeface="Calibri" panose="020F0502020204030204" pitchFamily="34" charset="0"/>
                        </a:rPr>
                        <a:t>2600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smtClean="0">
                          <a:effectLst/>
                          <a:latin typeface="Calibri" panose="020F0502020204030204" pitchFamily="34" charset="0"/>
                        </a:rPr>
                        <a:t>?? (2020)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smtClean="0">
                          <a:effectLst/>
                          <a:latin typeface="Calibri" panose="020F0502020204030204" pitchFamily="34" charset="0"/>
                        </a:rPr>
                        <a:t>7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smtClean="0">
                          <a:effectLst/>
                          <a:latin typeface="Calibri" panose="020F0502020204030204" pitchFamily="34" charset="0"/>
                        </a:rPr>
                        <a:t>5200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smtClean="0">
                          <a:effectLst/>
                          <a:latin typeface="Calibri" panose="020F0502020204030204" pitchFamily="34" charset="0"/>
                        </a:rPr>
                        <a:t>?? (2022)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smtClean="0">
                          <a:effectLst/>
                          <a:latin typeface="Calibri" panose="020F0502020204030204" pitchFamily="34" charset="0"/>
                        </a:rPr>
                        <a:t>5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smtClean="0">
                          <a:effectLst/>
                          <a:latin typeface="Calibri" panose="020F0502020204030204" pitchFamily="34" charset="0"/>
                        </a:rPr>
                        <a:t>10400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?? (2025)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20800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?? (2027)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41600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cxnSp>
        <p:nvCxnSpPr>
          <p:cNvPr id="12" name="Straight Arrow Connector 11"/>
          <p:cNvCxnSpPr/>
          <p:nvPr/>
        </p:nvCxnSpPr>
        <p:spPr>
          <a:xfrm flipV="1">
            <a:off x="7566367" y="5105400"/>
            <a:ext cx="1333952" cy="704338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3421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New Capabilities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smtClean="0"/>
              <a:t> </a:t>
            </a:r>
            <a:r>
              <a:rPr lang="en-US" smtClean="0">
                <a:solidFill>
                  <a:srgbClr val="990033"/>
                </a:solidFill>
              </a:rPr>
              <a:t>			 </a:t>
            </a:r>
            <a:fld id="{3085F243-DA53-4996-A494-7454463B9EC2}" type="slidenum">
              <a:rPr lang="en-US" smtClean="0">
                <a:solidFill>
                  <a:srgbClr val="990033"/>
                </a:solidFill>
              </a:rPr>
              <a:pPr/>
              <a:t>4</a:t>
            </a:fld>
            <a:endParaRPr lang="en-US">
              <a:solidFill>
                <a:srgbClr val="990033"/>
              </a:solidFill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 bwMode="auto">
          <a:xfrm>
            <a:off x="442119" y="1487582"/>
            <a:ext cx="4800600" cy="4326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2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9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9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9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9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9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2000" kern="0" smtClean="0"/>
              <a:t>What about iPhone 6s 4K video?</a:t>
            </a:r>
          </a:p>
        </p:txBody>
      </p:sp>
      <p:pic>
        <p:nvPicPr>
          <p:cNvPr id="1028" name="Picture 4" descr="http://cdn.redmondpie.com/wp-content/uploads/2015/09/iPhone-6s-4K-main-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66" y="2053498"/>
            <a:ext cx="5791200" cy="3648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www.entertainmentbuddha.com/blog/wp-content/uploads/2015/01/h5-mp-beta-pegasus-ground-pound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0457" y="2183333"/>
            <a:ext cx="6255329" cy="351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ontent Placeholder 2"/>
          <p:cNvSpPr txBox="1">
            <a:spLocks/>
          </p:cNvSpPr>
          <p:nvPr/>
        </p:nvSpPr>
        <p:spPr bwMode="auto">
          <a:xfrm>
            <a:off x="6113964" y="1472574"/>
            <a:ext cx="4843755" cy="3960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2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9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9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9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9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9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2000" kern="0" smtClean="0"/>
              <a:t>What about XBox One graphics?</a:t>
            </a:r>
            <a:endParaRPr lang="en-US" sz="2000" kern="0"/>
          </a:p>
        </p:txBody>
      </p:sp>
    </p:spTree>
    <p:extLst>
      <p:ext uri="{BB962C8B-B14F-4D97-AF65-F5344CB8AC3E}">
        <p14:creationId xmlns:p14="http://schemas.microsoft.com/office/powerpoint/2010/main" val="751405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All Modern CPUs are Heterogeneous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smtClean="0"/>
              <a:t> </a:t>
            </a:r>
            <a:r>
              <a:rPr lang="en-US" smtClean="0">
                <a:solidFill>
                  <a:srgbClr val="990033"/>
                </a:solidFill>
              </a:rPr>
              <a:t>			 </a:t>
            </a:r>
            <a:fld id="{3085F243-DA53-4996-A494-7454463B9EC2}" type="slidenum">
              <a:rPr lang="en-US" smtClean="0">
                <a:solidFill>
                  <a:srgbClr val="990033"/>
                </a:solidFill>
              </a:rPr>
              <a:pPr/>
              <a:t>5</a:t>
            </a:fld>
            <a:endParaRPr lang="en-US">
              <a:solidFill>
                <a:srgbClr val="990033"/>
              </a:solidFill>
            </a:endParaRPr>
          </a:p>
        </p:txBody>
      </p:sp>
      <p:pic>
        <p:nvPicPr>
          <p:cNvPr id="7" name="Picture 6" descr="http://www.notebookcheck.net/fileadmin/_migrated/pics/prozdiemap_01.gif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319" y="1447800"/>
            <a:ext cx="4289743" cy="2495104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 descr="http://cnet3.cbsistatic.com/hub/i/r/2013/05/31/cd858ae9-fdc3-11e2-8c7c-d4ae52e62bcc/resize/570xauto/bf15aa1691d94671467c0d8bc74921c4/Screen_Shot_2013-05-31_at_2.13.45_PM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1581" y="1447800"/>
            <a:ext cx="4419600" cy="2891958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 descr="http://tech.firstpost.com/wp-content/uploads/2015/01/Intel-2.jp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0019" y="4139947"/>
            <a:ext cx="5105400" cy="27071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37133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All Modern CPUs are Heterogeneous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smtClean="0"/>
              <a:t> </a:t>
            </a:r>
            <a:r>
              <a:rPr lang="en-US" smtClean="0">
                <a:solidFill>
                  <a:srgbClr val="990033"/>
                </a:solidFill>
              </a:rPr>
              <a:t>			 </a:t>
            </a:r>
            <a:fld id="{3085F243-DA53-4996-A494-7454463B9EC2}" type="slidenum">
              <a:rPr lang="en-US" smtClean="0">
                <a:solidFill>
                  <a:srgbClr val="990033"/>
                </a:solidFill>
              </a:rPr>
              <a:pPr/>
              <a:t>6</a:t>
            </a:fld>
            <a:endParaRPr lang="en-US">
              <a:solidFill>
                <a:srgbClr val="990033"/>
              </a:solidFill>
            </a:endParaRPr>
          </a:p>
        </p:txBody>
      </p:sp>
      <p:pic>
        <p:nvPicPr>
          <p:cNvPr id="6" name="Picture 2" descr="http://images.anandtech.com/doci/7355/pLDBDAIaeFFrBEdN.large_575px.jpe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4364" y="149150"/>
            <a:ext cx="3984451" cy="2979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4093293" y="3107689"/>
            <a:ext cx="1371600" cy="3991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2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9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9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9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9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9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None/>
            </a:pPr>
            <a:r>
              <a:rPr lang="en-US" kern="0" smtClean="0"/>
              <a:t>Apple A6</a:t>
            </a:r>
            <a:endParaRPr lang="en-US" kern="0"/>
          </a:p>
        </p:txBody>
      </p:sp>
      <p:pic>
        <p:nvPicPr>
          <p:cNvPr id="1026" name="Picture 2" descr="Image result for apple a5 die phot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69" y="149150"/>
            <a:ext cx="2999444" cy="297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 txBox="1">
            <a:spLocks/>
          </p:cNvSpPr>
          <p:nvPr/>
        </p:nvSpPr>
        <p:spPr bwMode="auto">
          <a:xfrm>
            <a:off x="1107391" y="3136788"/>
            <a:ext cx="1371600" cy="3991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2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9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9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9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9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9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None/>
            </a:pPr>
            <a:r>
              <a:rPr lang="en-US" kern="0" smtClean="0"/>
              <a:t>Apple A5x</a:t>
            </a:r>
            <a:endParaRPr lang="en-US" kern="0"/>
          </a:p>
        </p:txBody>
      </p:sp>
      <p:pic>
        <p:nvPicPr>
          <p:cNvPr id="1028" name="Picture 4" descr="Image result for apple a7 die phot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8384" y="146447"/>
            <a:ext cx="2811746" cy="3002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ontent Placeholder 2"/>
          <p:cNvSpPr txBox="1">
            <a:spLocks/>
          </p:cNvSpPr>
          <p:nvPr/>
        </p:nvSpPr>
        <p:spPr bwMode="auto">
          <a:xfrm>
            <a:off x="7138457" y="3120654"/>
            <a:ext cx="1371600" cy="3991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2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9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9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9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9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9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None/>
            </a:pPr>
            <a:r>
              <a:rPr lang="en-US" kern="0" smtClean="0"/>
              <a:t>Apple A7</a:t>
            </a:r>
            <a:endParaRPr lang="en-US" ker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33719" y="146447"/>
            <a:ext cx="2442367" cy="3002076"/>
          </a:xfrm>
          <a:prstGeom prst="rect">
            <a:avLst/>
          </a:prstGeom>
        </p:spPr>
      </p:pic>
      <p:sp>
        <p:nvSpPr>
          <p:cNvPr id="13" name="Content Placeholder 2"/>
          <p:cNvSpPr txBox="1">
            <a:spLocks/>
          </p:cNvSpPr>
          <p:nvPr/>
        </p:nvSpPr>
        <p:spPr bwMode="auto">
          <a:xfrm>
            <a:off x="10012986" y="3107688"/>
            <a:ext cx="1371600" cy="3991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2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9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9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9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9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9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None/>
            </a:pPr>
            <a:r>
              <a:rPr lang="en-US" kern="0" smtClean="0"/>
              <a:t>Apple A8</a:t>
            </a:r>
            <a:endParaRPr lang="en-US" kern="0"/>
          </a:p>
        </p:txBody>
      </p:sp>
      <p:sp>
        <p:nvSpPr>
          <p:cNvPr id="28" name="Rectangle 27"/>
          <p:cNvSpPr/>
          <p:nvPr/>
        </p:nvSpPr>
        <p:spPr>
          <a:xfrm>
            <a:off x="3547707" y="759926"/>
            <a:ext cx="1237812" cy="1148597"/>
          </a:xfrm>
          <a:prstGeom prst="rect">
            <a:avLst/>
          </a:prstGeom>
          <a:solidFill>
            <a:schemeClr val="bg1">
              <a:alpha val="34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6461918" y="1557873"/>
            <a:ext cx="1038107" cy="1407974"/>
          </a:xfrm>
          <a:prstGeom prst="rect">
            <a:avLst/>
          </a:prstGeom>
          <a:solidFill>
            <a:schemeClr val="bg1">
              <a:alpha val="34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10837979" y="1908523"/>
            <a:ext cx="942217" cy="1031384"/>
          </a:xfrm>
          <a:prstGeom prst="rect">
            <a:avLst/>
          </a:prstGeom>
          <a:solidFill>
            <a:schemeClr val="bg1">
              <a:alpha val="34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1853228" y="1618828"/>
            <a:ext cx="899700" cy="1019521"/>
          </a:xfrm>
          <a:prstGeom prst="rect">
            <a:avLst/>
          </a:prstGeom>
          <a:solidFill>
            <a:schemeClr val="bg1">
              <a:alpha val="34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0" name="Picture 6" descr="Image result for apple a9 die phot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8896" y="3506819"/>
            <a:ext cx="2735367" cy="3333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Content Placeholder 2"/>
          <p:cNvSpPr txBox="1">
            <a:spLocks/>
          </p:cNvSpPr>
          <p:nvPr/>
        </p:nvSpPr>
        <p:spPr bwMode="auto">
          <a:xfrm>
            <a:off x="4662828" y="6429834"/>
            <a:ext cx="1371600" cy="3991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2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9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9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9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9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9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None/>
            </a:pPr>
            <a:r>
              <a:rPr lang="en-US" kern="0" smtClean="0"/>
              <a:t>Apple A9</a:t>
            </a:r>
            <a:endParaRPr lang="en-US" kern="0"/>
          </a:p>
        </p:txBody>
      </p:sp>
      <p:sp>
        <p:nvSpPr>
          <p:cNvPr id="38" name="Rectangle 37"/>
          <p:cNvSpPr/>
          <p:nvPr/>
        </p:nvSpPr>
        <p:spPr>
          <a:xfrm>
            <a:off x="3794918" y="5257799"/>
            <a:ext cx="876085" cy="1543091"/>
          </a:xfrm>
          <a:prstGeom prst="rect">
            <a:avLst/>
          </a:prstGeom>
          <a:solidFill>
            <a:schemeClr val="bg1">
              <a:alpha val="34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18384" y="3506819"/>
            <a:ext cx="3170607" cy="3339879"/>
          </a:xfrm>
          <a:prstGeom prst="rect">
            <a:avLst/>
          </a:prstGeom>
        </p:spPr>
      </p:pic>
      <p:sp>
        <p:nvSpPr>
          <p:cNvPr id="42" name="Content Placeholder 2"/>
          <p:cNvSpPr txBox="1">
            <a:spLocks/>
          </p:cNvSpPr>
          <p:nvPr/>
        </p:nvSpPr>
        <p:spPr bwMode="auto">
          <a:xfrm>
            <a:off x="9543577" y="6444354"/>
            <a:ext cx="1371600" cy="3991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2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9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9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9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9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9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None/>
            </a:pPr>
            <a:r>
              <a:rPr lang="en-US" kern="0" smtClean="0"/>
              <a:t>Apple A10</a:t>
            </a:r>
            <a:endParaRPr lang="en-US" kern="0"/>
          </a:p>
        </p:txBody>
      </p:sp>
      <p:sp>
        <p:nvSpPr>
          <p:cNvPr id="43" name="Rectangle 42"/>
          <p:cNvSpPr/>
          <p:nvPr/>
        </p:nvSpPr>
        <p:spPr>
          <a:xfrm>
            <a:off x="8592625" y="4572000"/>
            <a:ext cx="945804" cy="1405821"/>
          </a:xfrm>
          <a:prstGeom prst="rect">
            <a:avLst/>
          </a:prstGeom>
          <a:solidFill>
            <a:schemeClr val="bg1">
              <a:alpha val="34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039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Heterogeneous and Reconfigurable Computing </a:t>
            </a:r>
            <a:r>
              <a:rPr lang="en-US" smtClean="0"/>
              <a:t>Lab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3171" y="1354066"/>
            <a:ext cx="11388635" cy="1213980"/>
          </a:xfrm>
        </p:spPr>
        <p:txBody>
          <a:bodyPr/>
          <a:lstStyle/>
          <a:p>
            <a:r>
              <a:rPr lang="en-US" sz="2000" smtClean="0"/>
              <a:t>We’re in good shape for graphics and video</a:t>
            </a:r>
          </a:p>
          <a:p>
            <a:r>
              <a:rPr lang="en-US" sz="2000" smtClean="0"/>
              <a:t>What about scientists, engineers, and computational finance?</a:t>
            </a:r>
          </a:p>
          <a:p>
            <a:r>
              <a:rPr lang="en-US" sz="2000" smtClean="0"/>
              <a:t>For these, we need </a:t>
            </a:r>
            <a:r>
              <a:rPr lang="en-US" sz="2000" smtClean="0">
                <a:solidFill>
                  <a:srgbClr val="FF0000"/>
                </a:solidFill>
              </a:rPr>
              <a:t>emerging </a:t>
            </a:r>
            <a:r>
              <a:rPr lang="en-US" sz="2000">
                <a:solidFill>
                  <a:srgbClr val="FF0000"/>
                </a:solidFill>
              </a:rPr>
              <a:t>processing </a:t>
            </a:r>
            <a:r>
              <a:rPr lang="en-US" sz="2000" smtClean="0">
                <a:solidFill>
                  <a:srgbClr val="FF0000"/>
                </a:solidFill>
              </a:rPr>
              <a:t>technologies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smtClean="0"/>
              <a:t> </a:t>
            </a:r>
            <a:r>
              <a:rPr lang="en-US" smtClean="0">
                <a:solidFill>
                  <a:srgbClr val="990033"/>
                </a:solidFill>
              </a:rPr>
              <a:t>			 </a:t>
            </a:r>
            <a:fld id="{3085F243-DA53-4996-A494-7454463B9EC2}" type="slidenum">
              <a:rPr lang="en-US" smtClean="0">
                <a:solidFill>
                  <a:srgbClr val="990033"/>
                </a:solidFill>
              </a:rPr>
              <a:pPr/>
              <a:t>7</a:t>
            </a:fld>
            <a:endParaRPr lang="en-US">
              <a:solidFill>
                <a:srgbClr val="990033"/>
              </a:solidFill>
            </a:endParaRPr>
          </a:p>
        </p:txBody>
      </p:sp>
      <p:pic>
        <p:nvPicPr>
          <p:cNvPr id="5" name="Picture 2" descr="http://spectrum.ieee.org/img/08NIntelPhimaster-1374245245264.jp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93" y="3363672"/>
            <a:ext cx="3075026" cy="2306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http://ravecomputer.com/store/media/C2070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9502" y="3423003"/>
            <a:ext cx="3389356" cy="2293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291181" y="3076485"/>
            <a:ext cx="2819400" cy="4572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2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9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9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9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9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9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i="1" u="sng" kern="0" smtClean="0"/>
              <a:t>Manycore Processors:</a:t>
            </a:r>
            <a:endParaRPr lang="en-US" i="1" u="sng" kern="0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 bwMode="auto">
          <a:xfrm>
            <a:off x="9128919" y="2348846"/>
            <a:ext cx="3307296" cy="3890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2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9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9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9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9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9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i="1" u="sng" kern="0" smtClean="0"/>
              <a:t>Digital Signal Processors:</a:t>
            </a:r>
            <a:endParaRPr lang="en-US" i="1" u="sng" kern="0"/>
          </a:p>
        </p:txBody>
      </p:sp>
      <p:pic>
        <p:nvPicPr>
          <p:cNvPr id="12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5785" y="2760294"/>
            <a:ext cx="2226022" cy="25061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Content Placeholder 2"/>
          <p:cNvSpPr txBox="1">
            <a:spLocks/>
          </p:cNvSpPr>
          <p:nvPr/>
        </p:nvSpPr>
        <p:spPr bwMode="auto">
          <a:xfrm>
            <a:off x="6001410" y="3373179"/>
            <a:ext cx="2917832" cy="1026042"/>
          </a:xfrm>
          <a:prstGeom prst="rect">
            <a:avLst/>
          </a:prstGeom>
          <a:noFill/>
          <a:ln w="31750">
            <a:solidFill>
              <a:schemeClr val="tx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2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9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9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9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9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9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kern="0" smtClean="0"/>
              <a:t>Our work:</a:t>
            </a:r>
            <a:endParaRPr lang="en-US" sz="1400" kern="0">
              <a:solidFill>
                <a:schemeClr val="tx1"/>
              </a:solidFill>
            </a:endParaRPr>
          </a:p>
          <a:p>
            <a:pPr lvl="1"/>
            <a:r>
              <a:rPr lang="en-US" kern="0" smtClean="0"/>
              <a:t>Applications</a:t>
            </a:r>
          </a:p>
          <a:p>
            <a:pPr lvl="1"/>
            <a:r>
              <a:rPr lang="en-US" kern="0" smtClean="0"/>
              <a:t>Development tools</a:t>
            </a:r>
          </a:p>
        </p:txBody>
      </p:sp>
      <p:pic>
        <p:nvPicPr>
          <p:cNvPr id="14" name="Picture 2" descr="http://oedk.rice.edu/Resources/Pictures/ti_logo.jpg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1318" y="5151953"/>
            <a:ext cx="2794957" cy="980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1798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Field Programmable Gate Arrays (FPGAs)</a:t>
            </a:r>
            <a:endParaRPr lang="en-US"/>
          </a:p>
        </p:txBody>
      </p:sp>
      <p:pic>
        <p:nvPicPr>
          <p:cNvPr id="5" name="Picture 26" descr="f01-01-978012374333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65919" y="2149296"/>
            <a:ext cx="6552125" cy="2647402"/>
          </a:xfrm>
          <a:prstGeom prst="rect">
            <a:avLst/>
          </a:prstGeom>
          <a:noFill/>
        </p:spPr>
      </p:pic>
      <p:pic>
        <p:nvPicPr>
          <p:cNvPr id="6" name="Picture 2" descr="http://upload.wikimedia.org/wikipedia/commons/thumb/f/fa/Altera_StratixIVGX_FPGA.jpg/300px-Altera_StratixIVGX_FPGA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2519" y="2043485"/>
            <a:ext cx="4267200" cy="2859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7749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Heterogeneous Computing with FPGAs</a:t>
            </a:r>
          </a:p>
        </p:txBody>
      </p:sp>
      <p:pic>
        <p:nvPicPr>
          <p:cNvPr id="29700" name="Picture 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BFCF7"/>
              </a:clrFrom>
              <a:clrTo>
                <a:srgbClr val="FBFCF7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37319" y="1524000"/>
            <a:ext cx="6858000" cy="452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701" name="TextBox 5"/>
          <p:cNvSpPr txBox="1">
            <a:spLocks noChangeArrowheads="1"/>
          </p:cNvSpPr>
          <p:nvPr/>
        </p:nvSpPr>
        <p:spPr bwMode="auto">
          <a:xfrm>
            <a:off x="213519" y="1295400"/>
            <a:ext cx="1676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Convey HC-1</a:t>
            </a:r>
          </a:p>
        </p:txBody>
      </p:sp>
      <p:pic>
        <p:nvPicPr>
          <p:cNvPr id="5" name="Picture 4" descr="WILDSTAR 4 for PCI-X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077856" y="1371600"/>
            <a:ext cx="4108464" cy="1354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rot="-503507">
            <a:off x="6896672" y="2556452"/>
            <a:ext cx="4341413" cy="20994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14925" b="14145"/>
          <a:stretch/>
        </p:blipFill>
        <p:spPr>
          <a:xfrm>
            <a:off x="7818438" y="4106779"/>
            <a:ext cx="43434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996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usc">
  <a:themeElements>
    <a:clrScheme name="usc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usc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usc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sc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sc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sc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sc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sc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sc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sc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sc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sc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sc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sc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usc</Template>
  <TotalTime>52716</TotalTime>
  <Words>343</Words>
  <Application>Microsoft Office PowerPoint</Application>
  <PresentationFormat>Custom</PresentationFormat>
  <Paragraphs>133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Verdana</vt:lpstr>
      <vt:lpstr>usc</vt:lpstr>
      <vt:lpstr>Heterogeneous and Reconfigurable Computing Lab</vt:lpstr>
      <vt:lpstr>Heterogeneous and Reconfigurable Computing Group</vt:lpstr>
      <vt:lpstr>Moore’s Law?</vt:lpstr>
      <vt:lpstr>New Capabilities</vt:lpstr>
      <vt:lpstr>All Modern CPUs are Heterogeneous</vt:lpstr>
      <vt:lpstr>All Modern CPUs are Heterogeneous</vt:lpstr>
      <vt:lpstr>Heterogeneous and Reconfigurable Computing Lab</vt:lpstr>
      <vt:lpstr>Field Programmable Gate Arrays (FPGAs)</vt:lpstr>
      <vt:lpstr>Heterogeneous Computing with FPGAs</vt:lpstr>
      <vt:lpstr>Emerging Technologies:  Processor-in-Memory</vt:lpstr>
      <vt:lpstr>Contact Information</vt:lpstr>
    </vt:vector>
  </TitlesOfParts>
  <Company>Department of Computer Science and Engineering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CSCE 612:  VLSI System Design</dc:title>
  <dc:creator>Jason D. Bakos</dc:creator>
  <cp:lastModifiedBy>Jason D. Bakos</cp:lastModifiedBy>
  <cp:revision>968</cp:revision>
  <dcterms:created xsi:type="dcterms:W3CDTF">2005-09-22T21:21:18Z</dcterms:created>
  <dcterms:modified xsi:type="dcterms:W3CDTF">2016-11-18T19:11:58Z</dcterms:modified>
</cp:coreProperties>
</file>